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Montserrat Medium" panose="020B0604020202020204" charset="-52"/>
      <p:regular r:id="rId8"/>
    </p:embeddedFont>
    <p:embeddedFont>
      <p:font typeface="Montserrat" panose="020B0604020202020204" charset="-52"/>
      <p:regular r:id="rId9"/>
      <p:bold r:id="rId1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50" d="100"/>
          <a:sy n="150" d="100"/>
        </p:scale>
        <p:origin x="590" y="1363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0.36</c:v>
                </c:pt>
                <c:pt idx="1">
                  <c:v>0.31</c:v>
                </c:pt>
                <c:pt idx="2">
                  <c:v>0.28999999999999998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43530496"/>
        <c:axId val="43532288"/>
      </c:lineChart>
      <c:catAx>
        <c:axId val="435304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43532288"/>
        <c:crosses val="autoZero"/>
        <c:auto val="1"/>
        <c:lblAlgn val="ctr"/>
        <c:lblOffset val="100"/>
        <c:noMultiLvlLbl val="0"/>
      </c:catAx>
      <c:valAx>
        <c:axId val="43532288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43530496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ГОСУДАРСТВЕННОЕ УПРАВЛЕНИЕ И ОБЕСПЕЧЕНИЕ ВОЕННОЙ БЕЗОПАСНОСТИСОЦИАЛЬНОЕ ОБЕСПЕЧЕНИЕ</c:v>
                </c:pt>
                <c:pt idx="1">
                  <c:v>ДЕЯТЕЛЬНОСТЬ В ОБЛАСТИ ЗДРАВООХРАНЕНИЯ И СОЦИАЛЬНЫХ УСЛУГ</c:v>
                </c:pt>
                <c:pt idx="2">
                  <c:v>ДЕЯТЕЛЬНОСТЬ В ОБЛАСТИ КУЛЬТУРЫ, СПОРТА, ОРГАНИЗАЦИИ ДОСУГА И РАЗВЛЕЧЕНИЙ</c:v>
                </c:pt>
                <c:pt idx="3">
                  <c:v>ДЕЯТЕЛЬНОСТЬ ГОСТИНИЦ И ПРЕДПРИЯТИЙ ОБЩЕСТВЕННОГО ПИТАНИЯ</c:v>
                </c:pt>
                <c:pt idx="4">
                  <c:v>ОБЕСПЕЧЕНИЕ ЭЛЕКТРИЧЕСКОЙ ЭНЕРГИЕЙ, ГАЗОМ И ПАРОМКОНДИЦИОНИРОВАНИЕ ВОЗДУХА</c:v>
                </c:pt>
                <c:pt idx="5">
                  <c:v>ОБРАБАТЫВАЮЩИЕ ПРОИЗВОДСТВА</c:v>
                </c:pt>
                <c:pt idx="6">
                  <c:v>ОБРАЗОВАНИЕ</c:v>
                </c:pt>
                <c:pt idx="7">
                  <c:v>СЕЛЬСКОЕ, ЛЕСНОЕ ХОЗЯЙСТВО, ОХОТА, РЫБОЛОВСТВО И РЫБОВОДСТВО</c:v>
                </c:pt>
                <c:pt idx="8">
                  <c:v>СТРОИТЕЛЬСТВО</c:v>
                </c:pt>
                <c:pt idx="9">
                  <c:v>ТОРГОВЛЯ ОПТОВАЯ И РОЗНИЧНАЯРЕМОНТ АВТОТРАНСПОРТНЫХ СРЕДСТВ И МОТОЦИКЛОВ</c:v>
                </c:pt>
                <c:pt idx="10">
                  <c:v>ТРАНСПОРТИРОВКА И ХРАНЕНИЕ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</c:v>
                </c:pt>
                <c:pt idx="1">
                  <c:v>5</c:v>
                </c:pt>
                <c:pt idx="2">
                  <c:v>3</c:v>
                </c:pt>
                <c:pt idx="3">
                  <c:v>2</c:v>
                </c:pt>
                <c:pt idx="4">
                  <c:v>13</c:v>
                </c:pt>
                <c:pt idx="5">
                  <c:v>32</c:v>
                </c:pt>
                <c:pt idx="6">
                  <c:v>6</c:v>
                </c:pt>
                <c:pt idx="7">
                  <c:v>36</c:v>
                </c:pt>
                <c:pt idx="8">
                  <c:v>3</c:v>
                </c:pt>
                <c:pt idx="9">
                  <c:v>32</c:v>
                </c:pt>
                <c:pt idx="10">
                  <c:v>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4457984"/>
        <c:axId val="44459520"/>
      </c:barChart>
      <c:catAx>
        <c:axId val="44457984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44459520"/>
        <c:crosses val="autoZero"/>
        <c:auto val="1"/>
        <c:lblAlgn val="l"/>
        <c:lblOffset val="100"/>
        <c:noMultiLvlLbl val="0"/>
      </c:catAx>
      <c:valAx>
        <c:axId val="4445952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444579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19</c:v>
                </c:pt>
                <c:pt idx="1">
                  <c:v>36</c:v>
                </c:pt>
                <c:pt idx="2">
                  <c:v>23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44484480"/>
        <c:axId val="44486016"/>
      </c:lineChart>
      <c:catAx>
        <c:axId val="44484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44486016"/>
        <c:crosses val="autoZero"/>
        <c:auto val="1"/>
        <c:lblAlgn val="ctr"/>
        <c:lblOffset val="100"/>
        <c:noMultiLvlLbl val="0"/>
      </c:catAx>
      <c:valAx>
        <c:axId val="4448601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44484480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январь</c:v>
                </c:pt>
                <c:pt idx="1">
                  <c:v>февраль</c:v>
                </c:pt>
                <c:pt idx="2">
                  <c:v>март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621</c:v>
                </c:pt>
                <c:pt idx="1">
                  <c:v>253</c:v>
                </c:pt>
                <c:pt idx="2">
                  <c:v>162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4230912"/>
        <c:axId val="44233856"/>
      </c:lineChart>
      <c:catAx>
        <c:axId val="44230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44233856"/>
        <c:crosses val="autoZero"/>
        <c:auto val="1"/>
        <c:lblAlgn val="ctr"/>
        <c:lblOffset val="100"/>
        <c:noMultiLvlLbl val="0"/>
      </c:catAx>
      <c:valAx>
        <c:axId val="44233856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44230912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64F17-4450-43D4-A994-633969962205}" type="datetimeFigureOut">
              <a:rPr lang="ru-RU" smtClean="0"/>
              <a:t>02.04.2024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58C0BA-0F41-40DB-8A4A-8411B3EA40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12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58C0BA-0F41-40DB-8A4A-8411B3EA405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111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="" xmlns:a16="http://schemas.microsoft.com/office/drawing/2014/main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="" xmlns:a16="http://schemas.microsoft.com/office/drawing/2014/main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="" xmlns:a16="http://schemas.microsoft.com/office/drawing/2014/main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="" xmlns:a16="http://schemas.microsoft.com/office/drawing/2014/main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="" xmlns:a16="http://schemas.microsoft.com/office/drawing/2014/main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="" xmlns:a16="http://schemas.microsoft.com/office/drawing/2014/main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=""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 smtClean="0">
                <a:solidFill>
                  <a:srgbClr val="69B3E7"/>
                </a:solidFill>
                <a:latin typeface="Montserrat Medium" pitchFamily="2" charset="-52"/>
              </a:rPr>
              <a:t>м.р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smtClean="0">
                <a:solidFill>
                  <a:srgbClr val="69B3E7"/>
                </a:solidFill>
                <a:latin typeface="Montserrat Medium" pitchFamily="2" charset="-52"/>
              </a:rPr>
              <a:t>Ставропольский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4207665908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817343660"/>
              </p:ext>
            </p:extLst>
          </p:nvPr>
        </p:nvGraphicFramePr>
        <p:xfrm>
          <a:off x="2627784" y="1856492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434032420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709660144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1666</TotalTime>
  <Words>28</Words>
  <Application>Microsoft Office PowerPoint</Application>
  <PresentationFormat>Экран (16:9)</PresentationFormat>
  <Paragraphs>16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 Medium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160</cp:revision>
  <dcterms:created xsi:type="dcterms:W3CDTF">2023-05-18T06:46:50Z</dcterms:created>
  <dcterms:modified xsi:type="dcterms:W3CDTF">2024-04-02T11:13:31Z</dcterms:modified>
</cp:coreProperties>
</file>